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handoutMasterIdLst>
    <p:handoutMasterId r:id="rId17"/>
  </p:handoutMasterIdLst>
  <p:sldIdLst>
    <p:sldId id="372" r:id="rId2"/>
    <p:sldId id="373" r:id="rId3"/>
    <p:sldId id="374" r:id="rId4"/>
    <p:sldId id="378" r:id="rId5"/>
    <p:sldId id="375" r:id="rId6"/>
    <p:sldId id="376" r:id="rId7"/>
    <p:sldId id="377" r:id="rId8"/>
    <p:sldId id="283" r:id="rId9"/>
    <p:sldId id="360" r:id="rId10"/>
    <p:sldId id="362" r:id="rId11"/>
    <p:sldId id="363" r:id="rId12"/>
    <p:sldId id="364" r:id="rId13"/>
    <p:sldId id="365" r:id="rId14"/>
    <p:sldId id="366" r:id="rId15"/>
  </p:sldIdLst>
  <p:sldSz cx="9144000" cy="5143500" type="screen16x9"/>
  <p:notesSz cx="6797675" cy="9926638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Section par défaut" id="{A1980D2C-D917-426F-972E-F88CFF63F12D}">
          <p14:sldIdLst>
            <p14:sldId id="372"/>
            <p14:sldId id="373"/>
            <p14:sldId id="374"/>
            <p14:sldId id="375"/>
            <p14:sldId id="376"/>
            <p14:sldId id="377"/>
            <p14:sldId id="283"/>
            <p14:sldId id="360"/>
            <p14:sldId id="362"/>
            <p14:sldId id="363"/>
            <p14:sldId id="364"/>
            <p14:sldId id="365"/>
            <p14:sldId id="366"/>
          </p14:sldIdLst>
        </p14:section>
        <p14:section name="Fiche contact entreprise" id="{55D9FBF3-301D-49C7-937E-A430D4475A08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0000FF"/>
    <a:srgbClr val="A69E96"/>
    <a:srgbClr val="3F4D8D"/>
    <a:srgbClr val="A6274C"/>
    <a:srgbClr val="AC3021"/>
    <a:srgbClr val="B50844"/>
    <a:srgbClr val="F1AC2B"/>
    <a:srgbClr val="00778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599" autoAdjust="0"/>
    <p:restoredTop sz="95441" autoAdjust="0"/>
  </p:normalViewPr>
  <p:slideViewPr>
    <p:cSldViewPr snapToGrid="0">
      <p:cViewPr varScale="1">
        <p:scale>
          <a:sx n="148" d="100"/>
          <a:sy n="148" d="100"/>
        </p:scale>
        <p:origin x="-76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9" d="100"/>
          <a:sy n="69" d="100"/>
        </p:scale>
        <p:origin x="2784" y="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F83B12-368B-477A-B33F-FB51C0AAD42B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64D9B-306E-48B4-B43F-1A2DC28EDA0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899677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6AB1F-9A57-4922-8E1C-8914BA51829D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6F2AC1-CC56-4615-9045-4F4947DCB0FE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36323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1" y="3200534"/>
            <a:ext cx="9144000" cy="3297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01362" y="814356"/>
            <a:ext cx="6858000" cy="671787"/>
          </a:xfrm>
        </p:spPr>
        <p:txBody>
          <a:bodyPr anchor="b">
            <a:normAutofit/>
          </a:bodyPr>
          <a:lstStyle>
            <a:lvl1pPr marL="0" algn="l" defTabSz="457200" rtl="0" eaLnBrk="1" latinLnBrk="0" hangingPunct="1">
              <a:lnSpc>
                <a:spcPct val="70000"/>
              </a:lnSpc>
              <a:defRPr lang="en-US" sz="2400" b="1" kern="1200" spc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Titre Arial Bold C40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01362" y="1555200"/>
            <a:ext cx="6858000" cy="515942"/>
          </a:xfr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70000"/>
              </a:lnSpc>
              <a:buNone/>
              <a:defRPr lang="en-US" sz="2400" b="1" kern="1200" spc="0" dirty="0">
                <a:solidFill>
                  <a:srgbClr val="1C214A"/>
                </a:solidFill>
                <a:latin typeface="+mn-lt"/>
                <a:ea typeface="+mn-ea"/>
                <a:cs typeface="+mn-cs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marL="0" marR="0" lvl="0" indent="0" algn="l" defTabSz="685800" rtl="0" eaLnBrk="1" fontAlgn="auto" latinLnBrk="0" hangingPunct="1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Titre suite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4458" y="4781325"/>
            <a:ext cx="3086100" cy="273844"/>
          </a:xfr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2101362" y="2140199"/>
            <a:ext cx="4288911" cy="395288"/>
          </a:xfrm>
        </p:spPr>
        <p:txBody>
          <a:bodyPr>
            <a:normAutofit/>
          </a:bodyPr>
          <a:lstStyle>
            <a:lvl1pPr marL="0" indent="0">
              <a:buNone/>
              <a:defRPr lang="fr-FR" sz="1400" b="1" kern="1200" dirty="0" smtClean="0">
                <a:solidFill>
                  <a:srgbClr val="3F4D8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/>
              <a:t>Sous titre 03</a:t>
            </a:r>
          </a:p>
        </p:txBody>
      </p:sp>
      <p:pic>
        <p:nvPicPr>
          <p:cNvPr id="22" name="Imag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0877" y="4144034"/>
            <a:ext cx="2502942" cy="940259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-100541" y="4321732"/>
            <a:ext cx="3534832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buFontTx/>
              <a:buNone/>
            </a:pPr>
            <a:r>
              <a:rPr lang="fr-FR" sz="2000" b="1" dirty="0" err="1">
                <a:solidFill>
                  <a:srgbClr val="A69E96"/>
                </a:solidFill>
                <a:latin typeface="Arial"/>
                <a:cs typeface="Arial"/>
              </a:rPr>
              <a:t>www.gretani.com</a:t>
            </a:r>
            <a:endParaRPr lang="fr-FR" sz="2000" b="1" dirty="0">
              <a:solidFill>
                <a:srgbClr val="A69E9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6059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E2F53805-5922-467E-91BE-42B2075104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6558" y="4379257"/>
            <a:ext cx="1395212" cy="628056"/>
          </a:xfrm>
          <a:prstGeom prst="rect">
            <a:avLst/>
          </a:prstGeom>
        </p:spPr>
      </p:pic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xmlns="" id="{B4FB972F-4375-4E67-B202-2322DC938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83553" y="4601759"/>
            <a:ext cx="4033331" cy="27384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GRETA Nord Isère – 04.74.28.04.86 – gretanisere@ac-grenoble.fr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179778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15928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3275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454416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16189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 cstate="print">
            <a:alphaModFix amt="55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6" y="1487"/>
            <a:ext cx="9136007" cy="5140526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" y="3632981"/>
            <a:ext cx="9144000" cy="3297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4977" y="273844"/>
            <a:ext cx="8260373" cy="321857"/>
          </a:xfrm>
        </p:spPr>
        <p:txBody>
          <a:bodyPr>
            <a:noAutofit/>
          </a:bodyPr>
          <a:lstStyle>
            <a:lvl1pPr marL="0" algn="l" defTabSz="457200" rtl="0" eaLnBrk="1" latinLnBrk="0" hangingPunct="1">
              <a:lnSpc>
                <a:spcPct val="70000"/>
              </a:lnSpc>
              <a:defRPr lang="en-US" sz="2400" b="1" kern="1200" spc="0" dirty="0">
                <a:solidFill>
                  <a:srgbClr val="3F4D8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 defTabSz="685800" rtl="0" eaLnBrk="1" latinLnBrk="0" hangingPunct="1">
              <a:lnSpc>
                <a:spcPct val="70000"/>
              </a:lnSpc>
              <a:buFontTx/>
              <a:buNone/>
            </a:pPr>
            <a:r>
              <a:rPr lang="fr-FR" dirty="0"/>
              <a:t>Titre Arial Bold C40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4977" y="1369219"/>
            <a:ext cx="8260373" cy="3263504"/>
          </a:xfrm>
        </p:spPr>
        <p:txBody>
          <a:bodyPr/>
          <a:lstStyle>
            <a:lvl1pPr marL="0" indent="0" algn="l" defTabSz="457200" rtl="0" eaLnBrk="1" latinLnBrk="0" hangingPunct="1">
              <a:buNone/>
              <a:defRPr lang="fr-FR" sz="2000" b="1" kern="1200" dirty="0" smtClean="0">
                <a:solidFill>
                  <a:srgbClr val="B50844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buNone/>
              <a:defRPr lang="fr-FR" sz="1350" kern="1200" dirty="0" smtClean="0">
                <a:solidFill>
                  <a:srgbClr val="3E474F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buNone/>
              <a:defRPr lang="fr-FR" sz="1400" b="1" kern="1200" dirty="0" smtClean="0">
                <a:solidFill>
                  <a:srgbClr val="3E474F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buNone/>
              <a:defRPr lang="fr-FR" sz="1400" kern="1200" dirty="0" smtClean="0">
                <a:solidFill>
                  <a:srgbClr val="3E474F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buNone/>
              <a:defRPr lang="en-US" sz="1400" kern="1200" baseline="0" dirty="0">
                <a:solidFill>
                  <a:srgbClr val="82264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algn="l" defTabSz="685800" rtl="0" eaLnBrk="1" latinLnBrk="0" hangingPunct="1">
              <a:buFontTx/>
              <a:buNone/>
            </a:pPr>
            <a:r>
              <a:rPr lang="fr-FR" dirty="0"/>
              <a:t>Sous-titre 01 Arial Bold C20</a:t>
            </a:r>
          </a:p>
          <a:p>
            <a:pPr lvl="1"/>
            <a:r>
              <a:rPr lang="fr-FR" dirty="0"/>
              <a:t>SOUS TITRE 02</a:t>
            </a:r>
          </a:p>
          <a:p>
            <a:pPr lvl="2"/>
            <a:r>
              <a:rPr lang="fr-FR" dirty="0"/>
              <a:t>Sous titre 03</a:t>
            </a:r>
          </a:p>
          <a:p>
            <a:pPr lvl="3"/>
            <a:r>
              <a:rPr lang="fr-FR" dirty="0"/>
              <a:t>Texte</a:t>
            </a:r>
          </a:p>
          <a:p>
            <a:pPr lvl="4"/>
            <a:r>
              <a:rPr lang="fr-FR" dirty="0"/>
              <a:t>Texte exergue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 hasCustomPrompt="1"/>
          </p:nvPr>
        </p:nvSpPr>
        <p:spPr>
          <a:xfrm>
            <a:off x="254977" y="631350"/>
            <a:ext cx="8260373" cy="412506"/>
          </a:xfr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70000"/>
              </a:lnSpc>
              <a:buNone/>
              <a:defRPr lang="fr-FR" sz="2400" b="1" kern="1200" spc="0" dirty="0" smtClean="0">
                <a:solidFill>
                  <a:srgbClr val="1C214A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algn="l" defTabSz="685800" rtl="0" eaLnBrk="1" latinLnBrk="0" hangingPunct="1">
              <a:lnSpc>
                <a:spcPct val="70000"/>
              </a:lnSpc>
              <a:buFontTx/>
              <a:buNone/>
            </a:pPr>
            <a:r>
              <a:rPr lang="fr-FR" dirty="0"/>
              <a:t>Titre suite</a:t>
            </a:r>
          </a:p>
        </p:txBody>
      </p:sp>
      <p:pic>
        <p:nvPicPr>
          <p:cNvPr id="27" name="Image 2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258" y="3918722"/>
            <a:ext cx="597408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9092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alphaModFix amt="33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93" y="10160"/>
            <a:ext cx="9136006" cy="51435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" y="3596497"/>
            <a:ext cx="9144000" cy="32552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4977" y="273844"/>
            <a:ext cx="8260373" cy="32185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2400" b="1" spc="0" dirty="0">
                <a:solidFill>
                  <a:srgbClr val="3F4D8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>
              <a:lnSpc>
                <a:spcPct val="70000"/>
              </a:lnSpc>
              <a:buFontTx/>
            </a:pPr>
            <a:r>
              <a:rPr lang="fr-FR" dirty="0"/>
              <a:t>Titre Arial Bold C40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4977" y="1369219"/>
            <a:ext cx="8260373" cy="326350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000" b="1" dirty="0" smtClean="0">
                <a:solidFill>
                  <a:srgbClr val="B50844"/>
                </a:solidFill>
              </a:defRPr>
            </a:lvl1pPr>
            <a:lvl2pPr>
              <a:defRPr lang="fr-FR" sz="1350" dirty="0" smtClean="0">
                <a:solidFill>
                  <a:srgbClr val="3E474F"/>
                </a:solidFill>
              </a:defRPr>
            </a:lvl2pPr>
            <a:lvl3pPr>
              <a:defRPr lang="fr-FR" sz="1400" b="1" dirty="0" smtClean="0">
                <a:solidFill>
                  <a:srgbClr val="3E474F"/>
                </a:solidFill>
              </a:defRPr>
            </a:lvl3pPr>
            <a:lvl4pPr>
              <a:defRPr lang="fr-FR" sz="1400" dirty="0" smtClean="0">
                <a:solidFill>
                  <a:srgbClr val="3E474F"/>
                </a:solidFill>
              </a:defRPr>
            </a:lvl4pPr>
            <a:lvl5pPr>
              <a:defRPr lang="en-US" sz="1400" baseline="0" dirty="0">
                <a:solidFill>
                  <a:srgbClr val="822642"/>
                </a:solidFill>
              </a:defRPr>
            </a:lvl5pPr>
          </a:lstStyle>
          <a:p>
            <a:pPr marL="0" lvl="0" indent="0">
              <a:buFontTx/>
              <a:buNone/>
            </a:pPr>
            <a:r>
              <a:rPr lang="fr-FR" dirty="0"/>
              <a:t>Sous-titre 01 Arial Bold C20</a:t>
            </a:r>
          </a:p>
          <a:p>
            <a:pPr marL="0" lvl="1" indent="0" defTabSz="457200">
              <a:buNone/>
            </a:pPr>
            <a:r>
              <a:rPr lang="fr-FR" dirty="0"/>
              <a:t>SOUS TITRE 02</a:t>
            </a:r>
          </a:p>
          <a:p>
            <a:pPr marL="0" lvl="2" indent="0" defTabSz="457200">
              <a:buNone/>
            </a:pPr>
            <a:r>
              <a:rPr lang="fr-FR" dirty="0"/>
              <a:t>Sous titre 03</a:t>
            </a:r>
          </a:p>
          <a:p>
            <a:pPr marL="0" lvl="3" indent="0" defTabSz="457200">
              <a:buNone/>
            </a:pPr>
            <a:r>
              <a:rPr lang="fr-FR" dirty="0"/>
              <a:t>Texte</a:t>
            </a:r>
          </a:p>
          <a:p>
            <a:pPr marL="0" lvl="4" indent="0" defTabSz="457200">
              <a:buNone/>
            </a:pPr>
            <a:r>
              <a:rPr lang="fr-FR" dirty="0"/>
              <a:t>Texte exergue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 hasCustomPrompt="1"/>
          </p:nvPr>
        </p:nvSpPr>
        <p:spPr>
          <a:xfrm>
            <a:off x="254977" y="631350"/>
            <a:ext cx="8260373" cy="4125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400" b="1" spc="0" dirty="0" smtClean="0">
                <a:solidFill>
                  <a:srgbClr val="1C214A"/>
                </a:solidFill>
              </a:defRPr>
            </a:lvl1pPr>
          </a:lstStyle>
          <a:p>
            <a:pPr marL="0" lvl="0" indent="0">
              <a:lnSpc>
                <a:spcPct val="70000"/>
              </a:lnSpc>
              <a:buFontTx/>
              <a:buNone/>
            </a:pPr>
            <a:r>
              <a:rPr lang="fr-FR" dirty="0"/>
              <a:t>Titre suite</a:t>
            </a:r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4188144"/>
            <a:ext cx="597408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0110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082144"/>
            <a:ext cx="9144000" cy="23104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4977" y="273844"/>
            <a:ext cx="8260373" cy="32185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2400" b="1" spc="0" dirty="0">
                <a:solidFill>
                  <a:srgbClr val="3F4D8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>
              <a:lnSpc>
                <a:spcPct val="70000"/>
              </a:lnSpc>
              <a:buFontTx/>
            </a:pPr>
            <a:r>
              <a:rPr lang="fr-FR" dirty="0"/>
              <a:t>Titre Arial Bold C40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22320" y="1042646"/>
            <a:ext cx="8260373" cy="4345781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000" b="1" dirty="0" smtClean="0">
                <a:solidFill>
                  <a:srgbClr val="B50844"/>
                </a:solidFill>
              </a:defRPr>
            </a:lvl1pPr>
            <a:lvl2pPr>
              <a:defRPr lang="fr-FR" sz="1350" dirty="0" smtClean="0">
                <a:solidFill>
                  <a:srgbClr val="3E474F"/>
                </a:solidFill>
              </a:defRPr>
            </a:lvl2pPr>
            <a:lvl3pPr>
              <a:defRPr lang="fr-FR" sz="1400" b="1" dirty="0" smtClean="0">
                <a:solidFill>
                  <a:srgbClr val="3E474F"/>
                </a:solidFill>
              </a:defRPr>
            </a:lvl3pPr>
            <a:lvl4pPr>
              <a:defRPr lang="fr-FR" sz="1400" dirty="0" smtClean="0">
                <a:solidFill>
                  <a:srgbClr val="3E474F"/>
                </a:solidFill>
              </a:defRPr>
            </a:lvl4pPr>
            <a:lvl5pPr>
              <a:defRPr lang="en-US" sz="1400" baseline="0" dirty="0">
                <a:solidFill>
                  <a:srgbClr val="822642"/>
                </a:solidFill>
              </a:defRPr>
            </a:lvl5pPr>
          </a:lstStyle>
          <a:p>
            <a:pPr marL="0" lvl="0" indent="0">
              <a:buFontTx/>
              <a:buNone/>
            </a:pPr>
            <a:r>
              <a:rPr lang="fr-FR" dirty="0"/>
              <a:t>Sous-titre 01 Arial Bold C20</a:t>
            </a:r>
          </a:p>
          <a:p>
            <a:pPr marL="0" lvl="1" indent="0" defTabSz="457200">
              <a:buNone/>
            </a:pPr>
            <a:r>
              <a:rPr lang="fr-FR" dirty="0"/>
              <a:t>SOUS TITRE 02</a:t>
            </a:r>
          </a:p>
          <a:p>
            <a:pPr marL="0" lvl="2" indent="0" defTabSz="457200">
              <a:buNone/>
            </a:pPr>
            <a:r>
              <a:rPr lang="fr-FR" dirty="0"/>
              <a:t>Sous titre 03</a:t>
            </a:r>
          </a:p>
          <a:p>
            <a:pPr marL="0" lvl="3" indent="0" defTabSz="457200">
              <a:buNone/>
            </a:pPr>
            <a:r>
              <a:rPr lang="fr-FR" dirty="0"/>
              <a:t>Texte</a:t>
            </a:r>
          </a:p>
          <a:p>
            <a:pPr marL="0" lvl="4" indent="0" defTabSz="457200">
              <a:buNone/>
            </a:pPr>
            <a:r>
              <a:rPr lang="fr-FR" dirty="0"/>
              <a:t>Texte exergue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1257" y="4910477"/>
            <a:ext cx="2057400" cy="273844"/>
          </a:xfrm>
        </p:spPr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869656"/>
            <a:ext cx="3086100" cy="273844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49785" y="4869113"/>
            <a:ext cx="2057400" cy="273844"/>
          </a:xfrm>
        </p:spPr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 hasCustomPrompt="1"/>
          </p:nvPr>
        </p:nvSpPr>
        <p:spPr>
          <a:xfrm>
            <a:off x="254977" y="631350"/>
            <a:ext cx="8260373" cy="4125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400" b="1" spc="0" dirty="0" smtClean="0">
                <a:solidFill>
                  <a:srgbClr val="1C214A"/>
                </a:solidFill>
              </a:defRPr>
            </a:lvl1pPr>
          </a:lstStyle>
          <a:p>
            <a:pPr marL="0" lvl="0" indent="0">
              <a:lnSpc>
                <a:spcPct val="70000"/>
              </a:lnSpc>
              <a:buFontTx/>
              <a:buNone/>
            </a:pPr>
            <a:r>
              <a:rPr lang="fr-FR" dirty="0"/>
              <a:t>Titre suite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72" y="5143500"/>
            <a:ext cx="597408" cy="57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62040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4" y="3632981"/>
            <a:ext cx="9144000" cy="32979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4977" y="273844"/>
            <a:ext cx="8260373" cy="321857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US" sz="2400" b="1" spc="0" dirty="0">
                <a:solidFill>
                  <a:srgbClr val="3F4D8D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>
              <a:lnSpc>
                <a:spcPct val="70000"/>
              </a:lnSpc>
              <a:buFontTx/>
            </a:pPr>
            <a:r>
              <a:rPr lang="fr-FR" dirty="0"/>
              <a:t>Titre Arial Bold C40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54977" y="1369219"/>
            <a:ext cx="8260373" cy="3263504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000" b="1" dirty="0" smtClean="0">
                <a:solidFill>
                  <a:srgbClr val="B50844"/>
                </a:solidFill>
              </a:defRPr>
            </a:lvl1pPr>
            <a:lvl2pPr>
              <a:defRPr lang="fr-FR" sz="1350" dirty="0" smtClean="0">
                <a:solidFill>
                  <a:srgbClr val="3E474F"/>
                </a:solidFill>
              </a:defRPr>
            </a:lvl2pPr>
            <a:lvl3pPr>
              <a:defRPr lang="fr-FR" sz="1400" b="1" dirty="0" smtClean="0">
                <a:solidFill>
                  <a:srgbClr val="3E474F"/>
                </a:solidFill>
              </a:defRPr>
            </a:lvl3pPr>
            <a:lvl4pPr>
              <a:defRPr lang="fr-FR" sz="1400" dirty="0" smtClean="0">
                <a:solidFill>
                  <a:srgbClr val="3E474F"/>
                </a:solidFill>
              </a:defRPr>
            </a:lvl4pPr>
            <a:lvl5pPr>
              <a:defRPr lang="en-US" sz="1400" baseline="0" dirty="0">
                <a:solidFill>
                  <a:srgbClr val="822642"/>
                </a:solidFill>
              </a:defRPr>
            </a:lvl5pPr>
          </a:lstStyle>
          <a:p>
            <a:pPr marL="0" lvl="0" indent="0">
              <a:buFontTx/>
              <a:buNone/>
            </a:pPr>
            <a:r>
              <a:rPr lang="fr-FR" dirty="0"/>
              <a:t>Sous-titre 01 Arial Bold C20</a:t>
            </a:r>
          </a:p>
          <a:p>
            <a:pPr marL="0" lvl="1" indent="0" defTabSz="457200">
              <a:buNone/>
            </a:pPr>
            <a:r>
              <a:rPr lang="fr-FR" dirty="0"/>
              <a:t>SOUS TITRE 02</a:t>
            </a:r>
          </a:p>
          <a:p>
            <a:pPr marL="0" lvl="2" indent="0" defTabSz="457200">
              <a:buNone/>
            </a:pPr>
            <a:r>
              <a:rPr lang="fr-FR" dirty="0"/>
              <a:t>Sous titre 03</a:t>
            </a:r>
          </a:p>
          <a:p>
            <a:pPr marL="0" lvl="3" indent="0" defTabSz="457200">
              <a:buNone/>
            </a:pPr>
            <a:r>
              <a:rPr lang="fr-FR" dirty="0"/>
              <a:t>Texte</a:t>
            </a:r>
          </a:p>
          <a:p>
            <a:pPr marL="0" lvl="4" indent="0" defTabSz="457200">
              <a:buNone/>
            </a:pPr>
            <a:r>
              <a:rPr lang="fr-FR" dirty="0"/>
              <a:t>Texte exergue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 hasCustomPrompt="1"/>
          </p:nvPr>
        </p:nvSpPr>
        <p:spPr>
          <a:xfrm>
            <a:off x="254977" y="631350"/>
            <a:ext cx="8260373" cy="412506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fr-FR" sz="2400" b="1" spc="0" dirty="0" smtClean="0">
                <a:solidFill>
                  <a:srgbClr val="1C214A"/>
                </a:solidFill>
              </a:defRPr>
            </a:lvl1pPr>
          </a:lstStyle>
          <a:p>
            <a:pPr marL="0" lvl="0" indent="0">
              <a:lnSpc>
                <a:spcPct val="70000"/>
              </a:lnSpc>
              <a:buFontTx/>
              <a:buNone/>
            </a:pPr>
            <a:r>
              <a:rPr lang="fr-FR" dirty="0"/>
              <a:t>Titre suite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xmlns="" id="{B244AEE8-38EA-46DE-8467-1AE342995A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2332" y="4731458"/>
            <a:ext cx="1375757" cy="619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2390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364987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85503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196543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03922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C22A3-9718-411C-912C-CFD36471A63C}" type="datetimeFigureOut">
              <a:rPr lang="fr-FR" smtClean="0"/>
              <a:pPr/>
              <a:t>08/04/2025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E1E40-CD2F-44F7-8830-304B05F091D8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185033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24" r:id="rId3"/>
    <p:sldLayoutId id="2147483725" r:id="rId4"/>
    <p:sldLayoutId id="2147483726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bjectif-emploi-orientation.fr/cv/" TargetMode="External"/><Relationship Id="rId2" Type="http://schemas.openxmlformats.org/officeDocument/2006/relationships/hyperlink" Target="https://www.exempledecv.com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hyperlink" Target="https://www.jobijoba.com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89814" y="417213"/>
            <a:ext cx="2717327" cy="18201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2" descr="U:\CHARTE_2015\Charte_2015\Charte Reseau Greta Académie de Grenoble\Fichiers\Logotypes\2016-Logotypes Nord Isere\Power-Point\Fond clair\NI-LOGO-C-PP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26794" y="4044462"/>
            <a:ext cx="1815281" cy="68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3749" y="1684846"/>
            <a:ext cx="2637181" cy="867618"/>
          </a:xfrm>
          <a:prstGeom prst="round2DiagRect">
            <a:avLst>
              <a:gd name="adj1" fmla="val 16667"/>
              <a:gd name="adj2" fmla="val 0"/>
            </a:avLst>
          </a:prstGeom>
          <a:ln w="5715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xmlns="" id="{32C2B0D9-149B-4BD2-908C-8D10A436F0A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15697" y="2693096"/>
            <a:ext cx="4065562" cy="12843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Le Lycée Gambetta  et le GRETA Nord Isère vous accompagnent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CF84E9B9-7DA7-49B0-B619-793BFAA12696}"/>
              </a:ext>
            </a:extLst>
          </p:cNvPr>
          <p:cNvSpPr txBox="1"/>
          <p:nvPr/>
        </p:nvSpPr>
        <p:spPr>
          <a:xfrm rot="20788328">
            <a:off x="1739617" y="552610"/>
            <a:ext cx="33226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A6274C"/>
                </a:solidFill>
                <a:latin typeface="Arial Narrow" panose="020B0606020202030204" pitchFamily="34" charset="0"/>
                <a:cs typeface="Calibri" panose="020F0502020204030204" pitchFamily="34" charset="0"/>
              </a:rPr>
              <a:t>Apprentissage  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xmlns="" id="{D2D6F983-9707-488C-B97F-6C2FD8DECD28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02914" y="3170085"/>
            <a:ext cx="2647619" cy="147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8105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>
        <p14:reveal/>
      </p:transition>
    </mc:Choice>
    <mc:Fallback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0779F37-41AD-4C50-810A-E85A90013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Cv et Lettre de Motivation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91781748-52D7-4236-B62F-071CE77FBB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669235"/>
            <a:ext cx="8260373" cy="4381261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Exemples de cv :</a:t>
            </a:r>
          </a:p>
          <a:p>
            <a:pPr marL="0" indent="0">
              <a:buNone/>
            </a:pPr>
            <a:r>
              <a:rPr lang="fr-FR" b="0" dirty="0">
                <a:solidFill>
                  <a:schemeClr val="tx1"/>
                </a:solidFill>
              </a:rPr>
              <a:t>Sous Word, différents modèles à disposition et à compléter</a:t>
            </a:r>
          </a:p>
          <a:p>
            <a:endParaRPr lang="fr-FR" dirty="0"/>
          </a:p>
        </p:txBody>
      </p:sp>
      <p:pic>
        <p:nvPicPr>
          <p:cNvPr id="6" name="Espace réservé du contenu 5">
            <a:extLst>
              <a:ext uri="{FF2B5EF4-FFF2-40B4-BE49-F238E27FC236}">
                <a16:creationId xmlns:a16="http://schemas.microsoft.com/office/drawing/2014/main" xmlns="" id="{8F7F8AC9-C023-43E0-ABDD-BA4D8B11F39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5506" y="1420327"/>
            <a:ext cx="6813033" cy="3785018"/>
          </a:xfrm>
        </p:spPr>
      </p:pic>
    </p:spTree>
    <p:extLst>
      <p:ext uri="{BB962C8B-B14F-4D97-AF65-F5344CB8AC3E}">
        <p14:creationId xmlns:p14="http://schemas.microsoft.com/office/powerpoint/2010/main" xmlns="" val="2572142806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7A4D46BE-C3BC-4A64-B675-2B9C27738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Structurer votre CV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2DB6D129-D5D6-49D6-8B6E-9E4CA31E78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4977" y="972765"/>
            <a:ext cx="8260373" cy="41250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/>
              <a:t>Des bons conseils sur les sites suivants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E8F1EDE3-138A-4F1E-A283-08A7BD876C1B}"/>
              </a:ext>
            </a:extLst>
          </p:cNvPr>
          <p:cNvSpPr/>
          <p:nvPr/>
        </p:nvSpPr>
        <p:spPr>
          <a:xfrm>
            <a:off x="413413" y="1455152"/>
            <a:ext cx="352218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>
                <a:hlinkClick r:id="rId2"/>
              </a:rPr>
              <a:t>https://www.exempledecv.com</a:t>
            </a:r>
            <a:endParaRPr lang="fr-FR" dirty="0"/>
          </a:p>
          <a:p>
            <a:r>
              <a:rPr lang="fr-FR" dirty="0">
                <a:hlinkClick r:id="rId3"/>
              </a:rPr>
              <a:t>https://www.objectif-emploi-orientation.fr/cv/</a:t>
            </a:r>
            <a:endParaRPr lang="fr-FR" dirty="0"/>
          </a:p>
          <a:p>
            <a:r>
              <a:rPr lang="fr-FR" dirty="0">
                <a:hlinkClick r:id="rId4"/>
              </a:rPr>
              <a:t>https://www.jobijoba.com</a:t>
            </a:r>
            <a:endParaRPr lang="fr-FR" dirty="0"/>
          </a:p>
          <a:p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xmlns="" id="{57B3D031-815E-4241-889E-4B1435AA0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20" y="1042647"/>
            <a:ext cx="8260373" cy="356373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0" dirty="0"/>
              <a:t>Soyez Curieux !!!</a:t>
            </a:r>
          </a:p>
          <a:p>
            <a:pPr marL="0" indent="0">
              <a:buNone/>
            </a:pPr>
            <a:r>
              <a:rPr lang="fr-FR" b="0" dirty="0"/>
              <a:t>Votre </a:t>
            </a:r>
            <a:r>
              <a:rPr lang="fr-FR" b="0" dirty="0" smtClean="0"/>
              <a:t>CV </a:t>
            </a:r>
            <a:r>
              <a:rPr lang="fr-FR" b="0" dirty="0"/>
              <a:t>doit vous correspondre.</a:t>
            </a:r>
          </a:p>
          <a:p>
            <a:pPr marL="0" indent="0">
              <a:buNone/>
            </a:pPr>
            <a:r>
              <a:rPr lang="fr-FR" b="0" dirty="0"/>
              <a:t>Votre </a:t>
            </a:r>
            <a:r>
              <a:rPr lang="fr-FR" b="0" dirty="0" smtClean="0"/>
              <a:t>CV </a:t>
            </a:r>
            <a:r>
              <a:rPr lang="fr-FR" b="0" dirty="0"/>
              <a:t>c’est votre </a:t>
            </a:r>
            <a:r>
              <a:rPr lang="fr-FR" dirty="0"/>
              <a:t>passeport d’entrée </a:t>
            </a:r>
            <a:r>
              <a:rPr lang="fr-FR" b="0" dirty="0"/>
              <a:t>dans l’entreprise.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xmlns="" id="{1397341D-884C-403C-BD85-D4B73E8FBC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55476" y="1804562"/>
            <a:ext cx="3907336" cy="195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28530925"/>
      </p:ext>
    </p:extLst>
  </p:cSld>
  <p:clrMapOvr>
    <a:masterClrMapping/>
  </p:clrMapOvr>
  <p:transition spd="med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8E47FE4A-B680-4A3E-BA5C-C9D401D3D4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6EC6A84F-8B27-4284-8111-E683CCF468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fr-FR" sz="1800" b="0" dirty="0">
                <a:solidFill>
                  <a:schemeClr val="tx1"/>
                </a:solidFill>
              </a:rPr>
              <a:t>Elle doit être correctement écrite : c’est à dire </a:t>
            </a:r>
            <a:r>
              <a:rPr lang="fr-FR" sz="1800" u="sng" dirty="0">
                <a:solidFill>
                  <a:schemeClr val="tx1"/>
                </a:solidFill>
              </a:rPr>
              <a:t>SANS FAUTES</a:t>
            </a:r>
            <a:r>
              <a:rPr lang="fr-FR" sz="1800" b="0" dirty="0">
                <a:solidFill>
                  <a:schemeClr val="tx1"/>
                </a:solidFill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fr-FR" sz="1800" b="0" dirty="0">
                <a:solidFill>
                  <a:schemeClr val="tx1"/>
                </a:solidFill>
              </a:rPr>
              <a:t>Courte, elle doit tenir sur </a:t>
            </a:r>
            <a:r>
              <a:rPr lang="fr-FR" sz="1800" u="sng" dirty="0">
                <a:solidFill>
                  <a:schemeClr val="tx1"/>
                </a:solidFill>
              </a:rPr>
              <a:t>une</a:t>
            </a:r>
            <a:r>
              <a:rPr lang="fr-FR" sz="1800" b="0" dirty="0">
                <a:solidFill>
                  <a:schemeClr val="tx1"/>
                </a:solidFill>
              </a:rPr>
              <a:t> page. </a:t>
            </a:r>
          </a:p>
          <a:p>
            <a:pPr>
              <a:lnSpc>
                <a:spcPct val="100000"/>
              </a:lnSpc>
            </a:pPr>
            <a:r>
              <a:rPr lang="fr-FR" sz="1800" b="0" dirty="0">
                <a:solidFill>
                  <a:schemeClr val="tx1"/>
                </a:solidFill>
              </a:rPr>
              <a:t>Précisez pourquoi vous contactez cette entreprise plutôt qu’une autre, ce que vous apporterez à cette entreprise, en faisant ressortir vos qualités/points forts.</a:t>
            </a:r>
          </a:p>
          <a:p>
            <a:pPr>
              <a:lnSpc>
                <a:spcPct val="150000"/>
              </a:lnSpc>
            </a:pPr>
            <a:r>
              <a:rPr lang="fr-FR" sz="1800" b="0" dirty="0">
                <a:solidFill>
                  <a:schemeClr val="tx1"/>
                </a:solidFill>
              </a:rPr>
              <a:t>Faire relire sa lettre par une personne qui maitrise l’orthographe. </a:t>
            </a:r>
          </a:p>
          <a:p>
            <a:pPr>
              <a:lnSpc>
                <a:spcPct val="100000"/>
              </a:lnSpc>
            </a:pPr>
            <a:r>
              <a:rPr lang="fr-FR" sz="1800" b="0" dirty="0">
                <a:solidFill>
                  <a:schemeClr val="tx1"/>
                </a:solidFill>
              </a:rPr>
              <a:t>Si vous répondez à une annonce, prenez le temps de bien la lire. Repérez les critères et exigences de l’entreprise et toutes les informations données dans le texte.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5CE0B4AC-83F1-402C-8992-7048547685A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4977" y="514471"/>
            <a:ext cx="8260373" cy="4125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dirty="0">
                <a:solidFill>
                  <a:srgbClr val="3F4D8D"/>
                </a:solidFill>
              </a:rPr>
              <a:t>La lettre de Motivation (en format PDF)</a:t>
            </a:r>
          </a:p>
        </p:txBody>
      </p:sp>
    </p:spTree>
    <p:extLst>
      <p:ext uri="{BB962C8B-B14F-4D97-AF65-F5344CB8AC3E}">
        <p14:creationId xmlns:p14="http://schemas.microsoft.com/office/powerpoint/2010/main" xmlns="" val="4175206182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50D63A10-C606-4E4A-B5AF-4828608C5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977" y="300220"/>
            <a:ext cx="8260373" cy="321857"/>
          </a:xfrm>
        </p:spPr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A4D919B2-3A22-48AA-A861-2F6E4D2910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20" y="1042646"/>
            <a:ext cx="8260373" cy="3941865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Avant l’entretien, je me prépare:</a:t>
            </a:r>
          </a:p>
          <a:p>
            <a:pPr lvl="1"/>
            <a:r>
              <a:rPr lang="fr-FR" dirty="0"/>
              <a:t>Je m’informe sur l’entreprise</a:t>
            </a:r>
          </a:p>
          <a:p>
            <a:pPr lvl="1"/>
            <a:r>
              <a:rPr lang="fr-FR" dirty="0"/>
              <a:t>Je prépare des questions sur l’entreprise</a:t>
            </a:r>
          </a:p>
          <a:p>
            <a:pPr lvl="1"/>
            <a:r>
              <a:rPr lang="fr-FR" dirty="0"/>
              <a:t>Je prépare mon argumentation, ma présentation (en lien avec le cv)</a:t>
            </a:r>
          </a:p>
          <a:p>
            <a:pPr lvl="1"/>
            <a:r>
              <a:rPr lang="fr-FR" dirty="0"/>
              <a:t>Je repère à l’avance l’adresse de l’entreprise (voire à se déplacer avant, horaires bus/train, …)</a:t>
            </a:r>
          </a:p>
          <a:p>
            <a:pPr marL="0" indent="0">
              <a:buNone/>
            </a:pPr>
            <a:r>
              <a:rPr lang="fr-FR" dirty="0"/>
              <a:t>Pendant l’entretien :</a:t>
            </a:r>
          </a:p>
          <a:p>
            <a:pPr lvl="1"/>
            <a:r>
              <a:rPr lang="fr-FR" dirty="0"/>
              <a:t>Je porte une tenue propre, soignée, professionnelle et adaptée</a:t>
            </a:r>
          </a:p>
          <a:p>
            <a:pPr lvl="1"/>
            <a:r>
              <a:rPr lang="fr-FR" dirty="0"/>
              <a:t>J’ai cv et lettre de motivation avec moi, autres documents demandés et utiles pour l’entretien</a:t>
            </a:r>
          </a:p>
          <a:p>
            <a:pPr lvl="1"/>
            <a:r>
              <a:rPr lang="fr-FR" dirty="0"/>
              <a:t>Je suis en avance sur l’heure du rendez-vous</a:t>
            </a:r>
          </a:p>
          <a:p>
            <a:pPr lvl="1"/>
            <a:r>
              <a:rPr lang="fr-FR" dirty="0"/>
              <a:t>Je suis positif et souriant, je montre mon intérêt pour le poste</a:t>
            </a:r>
          </a:p>
          <a:p>
            <a:pPr lvl="1"/>
            <a:r>
              <a:rPr lang="fr-FR" dirty="0"/>
              <a:t>Je réponds aux questions de façon concrète et avec des phrases courtes</a:t>
            </a:r>
          </a:p>
          <a:p>
            <a:pPr marL="0" indent="0">
              <a:buNone/>
            </a:pPr>
            <a:r>
              <a:rPr lang="fr-FR" dirty="0"/>
              <a:t>Quelques conseils :</a:t>
            </a:r>
          </a:p>
          <a:p>
            <a:pPr lvl="1"/>
            <a:r>
              <a:rPr lang="fr-FR" dirty="0"/>
              <a:t>Mettre son téléphone sur silencieux</a:t>
            </a:r>
          </a:p>
          <a:p>
            <a:pPr lvl="1"/>
            <a:r>
              <a:rPr lang="fr-FR" dirty="0"/>
              <a:t>Ne pas s’étendre sur sa vie personnelle</a:t>
            </a:r>
          </a:p>
          <a:p>
            <a:pPr marL="342900" lvl="1" indent="0">
              <a:buNone/>
            </a:pPr>
            <a:endParaRPr lang="fr-FR" dirty="0"/>
          </a:p>
          <a:p>
            <a:pPr lvl="1"/>
            <a:endParaRPr lang="fr-FR" dirty="0"/>
          </a:p>
          <a:p>
            <a:pPr lvl="1"/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6ADF6D5B-41E2-4B23-83B3-1B532D597D3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4976" y="404831"/>
            <a:ext cx="8260373" cy="41250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fr-FR" dirty="0">
                <a:solidFill>
                  <a:srgbClr val="3F4D8D"/>
                </a:solidFill>
              </a:rPr>
              <a:t>L’entretien « d’embauche »</a:t>
            </a:r>
          </a:p>
        </p:txBody>
      </p:sp>
    </p:spTree>
    <p:extLst>
      <p:ext uri="{BB962C8B-B14F-4D97-AF65-F5344CB8AC3E}">
        <p14:creationId xmlns:p14="http://schemas.microsoft.com/office/powerpoint/2010/main" xmlns="" val="1615997530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381EF7AE-67C1-4A8D-B598-4AE61F7B0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56AA7F20-05DD-4BF7-A537-43F5085E0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320" y="419386"/>
            <a:ext cx="8260373" cy="4969041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Quelques exemples de questions qui reviennent le plus souvent lors des entretiens d’embauche 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sz="1600" b="0" dirty="0">
                <a:solidFill>
                  <a:schemeClr val="tx1"/>
                </a:solidFill>
              </a:rPr>
              <a:t>- Parlez moi de vous? Présentez-vous? Je vous écoute…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Pourquoi avez vous choisi ce diplôme? Pourquoi l’alternance? 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Quel est votre projet professionnel?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Quels sont vos points forts/qualités? Vos défauts?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Quels sont vos loisirs? Que lisez-vous?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Pourquoi voulez-vous travailler dans notre entreprise?</a:t>
            </a:r>
          </a:p>
          <a:p>
            <a:pPr marL="0" indent="0">
              <a:buNone/>
            </a:pPr>
            <a:r>
              <a:rPr lang="fr-FR" sz="1600" b="0" dirty="0">
                <a:solidFill>
                  <a:schemeClr val="tx1"/>
                </a:solidFill>
              </a:rPr>
              <a:t>	- Avez-vous des questions? …</a:t>
            </a:r>
          </a:p>
          <a:p>
            <a:pPr marL="0" indent="0">
              <a:buNone/>
            </a:pPr>
            <a:r>
              <a:rPr lang="fr-FR" sz="1600" b="0" dirty="0"/>
              <a:t> 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xmlns="" id="{C50C7782-B0FC-4DAA-B59A-FB84B5C4917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54977" y="420491"/>
            <a:ext cx="8260373" cy="62336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111336412"/>
      </p:ext>
    </p:extLst>
  </p:cSld>
  <p:clrMapOvr>
    <a:masterClrMapping/>
  </p:clrMapOvr>
  <p:transition advClick="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L’apprentissage c’est quoi?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929642"/>
            <a:ext cx="8260373" cy="4345781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2400" dirty="0"/>
              <a:t>L’apprentissage est une formation en alternance :</a:t>
            </a:r>
          </a:p>
          <a:p>
            <a:pPr marL="0" indent="0">
              <a:buNone/>
            </a:pPr>
            <a:r>
              <a:rPr lang="fr-FR" sz="2400" dirty="0"/>
              <a:t>C’est à la fois une formation chez un employeur et des enseignements dispensés dans un centre de </a:t>
            </a:r>
            <a:r>
              <a:rPr lang="fr-FR" sz="2400" dirty="0" smtClean="0"/>
              <a:t>formation</a:t>
            </a:r>
          </a:p>
          <a:p>
            <a:pPr marL="0" indent="0">
              <a:buNone/>
            </a:pPr>
            <a:endParaRPr sz="2400"/>
          </a:p>
          <a:p>
            <a:pPr marL="0" indent="0" algn="ctr">
              <a:buNone/>
            </a:pPr>
            <a:r>
              <a:rPr sz="2400" smtClean="0">
                <a:solidFill>
                  <a:srgbClr val="0000FF"/>
                </a:solidFill>
              </a:rPr>
              <a:t>SALON DU RECRUTEMENT EN APPRENTISSAGE</a:t>
            </a:r>
          </a:p>
          <a:p>
            <a:pPr marL="0" indent="0" algn="ctr">
              <a:buNone/>
            </a:pPr>
            <a:r>
              <a:rPr lang="fr-FR" sz="2400" dirty="0" smtClean="0">
                <a:solidFill>
                  <a:srgbClr val="0000FF"/>
                </a:solidFill>
              </a:rPr>
              <a:t>M</a:t>
            </a:r>
            <a:r>
              <a:rPr sz="2400" smtClean="0">
                <a:solidFill>
                  <a:srgbClr val="0000FF"/>
                </a:solidFill>
              </a:rPr>
              <a:t>ercredi </a:t>
            </a:r>
            <a:r>
              <a:rPr sz="2400" smtClean="0">
                <a:solidFill>
                  <a:srgbClr val="0000FF"/>
                </a:solidFill>
              </a:rPr>
              <a:t>14 MAI 2025</a:t>
            </a:r>
            <a:r>
              <a:rPr sz="2400" smtClean="0">
                <a:solidFill>
                  <a:srgbClr val="0000FF"/>
                </a:solidFill>
              </a:rPr>
              <a:t> 9h30-17h</a:t>
            </a:r>
            <a:endParaRPr sz="2400" smtClean="0">
              <a:solidFill>
                <a:srgbClr val="0000FF"/>
              </a:solidFill>
            </a:endParaRPr>
          </a:p>
          <a:p>
            <a:pPr marL="0" indent="0" algn="ctr">
              <a:buNone/>
            </a:pPr>
            <a:r>
              <a:rPr sz="2400" smtClean="0">
                <a:solidFill>
                  <a:srgbClr val="0000FF"/>
                </a:solidFill>
              </a:rPr>
              <a:t>Halle Grenette Bourgoin</a:t>
            </a:r>
            <a:endParaRPr lang="fr-FR" sz="24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323201692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L’apprentissage c’est quoi?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929642"/>
            <a:ext cx="8260373" cy="4345781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L’apprentissage peut me permettre de :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sz="1800" dirty="0">
                <a:solidFill>
                  <a:schemeClr val="tx1"/>
                </a:solidFill>
              </a:rPr>
              <a:t>Préparer un diplôme de l’enseignement secondaire </a:t>
            </a:r>
            <a:r>
              <a:rPr lang="fr-FR" sz="1800" dirty="0" smtClean="0">
                <a:solidFill>
                  <a:schemeClr val="tx1"/>
                </a:solidFill>
              </a:rPr>
              <a:t>CAP ou Bac Pro</a:t>
            </a:r>
            <a:endParaRPr lang="fr-FR" sz="1800" dirty="0">
              <a:solidFill>
                <a:schemeClr val="tx1"/>
              </a:solidFill>
            </a:endParaRPr>
          </a:p>
          <a:p>
            <a:r>
              <a:rPr lang="fr-FR" sz="1800" b="0" dirty="0">
                <a:solidFill>
                  <a:schemeClr val="tx1"/>
                </a:solidFill>
              </a:rPr>
              <a:t>Acquérir une </a:t>
            </a:r>
            <a:r>
              <a:rPr lang="fr-FR" sz="1800" dirty="0">
                <a:solidFill>
                  <a:schemeClr val="tx1"/>
                </a:solidFill>
              </a:rPr>
              <a:t>expérience professionnelle </a:t>
            </a:r>
          </a:p>
          <a:p>
            <a:r>
              <a:rPr lang="fr-FR" sz="1800" dirty="0">
                <a:solidFill>
                  <a:schemeClr val="tx1"/>
                </a:solidFill>
              </a:rPr>
              <a:t>Mettre en pratique </a:t>
            </a:r>
            <a:r>
              <a:rPr lang="fr-FR" sz="1800" b="0" dirty="0">
                <a:solidFill>
                  <a:schemeClr val="tx1"/>
                </a:solidFill>
              </a:rPr>
              <a:t>les enseignements théoriques</a:t>
            </a:r>
          </a:p>
          <a:p>
            <a:r>
              <a:rPr lang="fr-FR" sz="1800" dirty="0">
                <a:solidFill>
                  <a:schemeClr val="tx1"/>
                </a:solidFill>
              </a:rPr>
              <a:t>Signer un contrat de travail, </a:t>
            </a:r>
            <a:r>
              <a:rPr lang="fr-FR" sz="1800" b="0" dirty="0">
                <a:solidFill>
                  <a:schemeClr val="tx1"/>
                </a:solidFill>
              </a:rPr>
              <a:t>avec les mêmes droits qu’un autre salarié</a:t>
            </a:r>
          </a:p>
          <a:p>
            <a:r>
              <a:rPr lang="fr-FR" sz="1800" dirty="0">
                <a:solidFill>
                  <a:schemeClr val="tx1"/>
                </a:solidFill>
              </a:rPr>
              <a:t>Être rémunéré, </a:t>
            </a:r>
            <a:r>
              <a:rPr lang="fr-FR" sz="1800" b="0" dirty="0">
                <a:solidFill>
                  <a:schemeClr val="tx1"/>
                </a:solidFill>
              </a:rPr>
              <a:t>y compris quand je suis en centre de formation et bénéficier de la gratuité des frais de formation</a:t>
            </a:r>
          </a:p>
          <a:p>
            <a:r>
              <a:rPr lang="fr-FR" sz="1800" dirty="0">
                <a:solidFill>
                  <a:schemeClr val="tx1"/>
                </a:solidFill>
              </a:rPr>
              <a:t>Accéder plus facilement à un emploi, </a:t>
            </a:r>
            <a:r>
              <a:rPr lang="fr-FR" sz="1800" b="0" dirty="0">
                <a:solidFill>
                  <a:schemeClr val="tx1"/>
                </a:solidFill>
              </a:rPr>
              <a:t>grâce à l’expérience acquise chez un employeur </a:t>
            </a:r>
          </a:p>
        </p:txBody>
      </p:sp>
    </p:spTree>
    <p:extLst>
      <p:ext uri="{BB962C8B-B14F-4D97-AF65-F5344CB8AC3E}">
        <p14:creationId xmlns:p14="http://schemas.microsoft.com/office/powerpoint/2010/main" xmlns="" val="420539143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303" y="213774"/>
            <a:ext cx="8260373" cy="321857"/>
          </a:xfrm>
        </p:spPr>
        <p:txBody>
          <a:bodyPr/>
          <a:lstStyle/>
          <a:p>
            <a:pPr algn="ctr"/>
            <a:r>
              <a:rPr lang="fr-FR" dirty="0"/>
              <a:t>L’apprentissage c’est quoi?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8255" y="697602"/>
            <a:ext cx="8808929" cy="434578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FR" dirty="0" smtClean="0"/>
              <a:t>C’est le lycée qui valide les candidatures: </a:t>
            </a:r>
            <a:r>
              <a:rPr lang="fr-FR" b="0" dirty="0" smtClean="0">
                <a:solidFill>
                  <a:schemeClr val="tx1"/>
                </a:solidFill>
              </a:rPr>
              <a:t>v</a:t>
            </a:r>
            <a:r>
              <a:rPr sz="1800" b="0" smtClean="0">
                <a:solidFill>
                  <a:schemeClr val="tx1"/>
                </a:solidFill>
              </a:rPr>
              <a:t>ous pouvez avoir un employeur, mais le lycée peut refuser votre candidature si votre dossier ne no</a:t>
            </a:r>
            <a:r>
              <a:rPr lang="fr-FR" sz="1800" b="0" dirty="0" smtClean="0">
                <a:solidFill>
                  <a:schemeClr val="tx1"/>
                </a:solidFill>
              </a:rPr>
              <a:t>us</a:t>
            </a:r>
            <a:r>
              <a:rPr sz="1800" b="0" smtClean="0">
                <a:solidFill>
                  <a:schemeClr val="tx1"/>
                </a:solidFill>
              </a:rPr>
              <a:t> semble pas compatible avec le statut d'apprenti et si l'entreprise ne présente pas les conditions par rapport au référentiel.</a:t>
            </a:r>
          </a:p>
          <a:p>
            <a:pPr marL="0" indent="0">
              <a:buNone/>
            </a:pPr>
            <a:r>
              <a:rPr lang="fr-FR" sz="1800" b="0" dirty="0" smtClean="0">
                <a:solidFill>
                  <a:schemeClr val="tx1"/>
                </a:solidFill>
              </a:rPr>
              <a:t>Un c</a:t>
            </a:r>
            <a:r>
              <a:rPr sz="1800" b="0" smtClean="0">
                <a:solidFill>
                  <a:schemeClr val="tx1"/>
                </a:solidFill>
              </a:rPr>
              <a:t>ontrat de travail du 1</a:t>
            </a:r>
            <a:r>
              <a:rPr sz="1800" b="0" baseline="30000" smtClean="0">
                <a:solidFill>
                  <a:schemeClr val="tx1"/>
                </a:solidFill>
              </a:rPr>
              <a:t>er</a:t>
            </a:r>
            <a:r>
              <a:rPr sz="1800" b="0" smtClean="0">
                <a:solidFill>
                  <a:schemeClr val="tx1"/>
                </a:solidFill>
              </a:rPr>
              <a:t> septembre au 31 août (6 mois minimum)</a:t>
            </a:r>
          </a:p>
          <a:p>
            <a:pPr marL="0" indent="0">
              <a:buNone/>
            </a:pPr>
            <a:r>
              <a:rPr lang="fr-FR" sz="1800" b="0" dirty="0" smtClean="0">
                <a:solidFill>
                  <a:schemeClr val="tx1"/>
                </a:solidFill>
              </a:rPr>
              <a:t>V</a:t>
            </a:r>
            <a:r>
              <a:rPr sz="1800" b="0" smtClean="0">
                <a:solidFill>
                  <a:schemeClr val="tx1"/>
                </a:solidFill>
              </a:rPr>
              <a:t>ous devez effectuer 35h/semaine (au lycée ET en entreprise) donc 5h de cours de plus que les scolaires (domaine général et professionnel)</a:t>
            </a:r>
          </a:p>
          <a:p>
            <a:pPr marL="0" indent="0">
              <a:buNone/>
            </a:pPr>
            <a:r>
              <a:rPr sz="1800" b="0" smtClean="0">
                <a:solidFill>
                  <a:schemeClr val="tx1"/>
                </a:solidFill>
              </a:rPr>
              <a:t>Si il ya rupture de  contrat, l'apprenti "redevient" scolaire.</a:t>
            </a:r>
          </a:p>
          <a:p>
            <a:pPr marL="0" indent="0">
              <a:buNone/>
            </a:pPr>
            <a:r>
              <a:rPr sz="1800" b="0" smtClean="0">
                <a:solidFill>
                  <a:schemeClr val="tx1"/>
                </a:solidFill>
              </a:rPr>
              <a:t>Si vous êtes absent en entreprise, vous devez présenter un arrêt de travail réalisé par un médecin sinon vous ne serez pas payé les jours d'absence (lycée et/ou entreprise).</a:t>
            </a:r>
          </a:p>
          <a:p>
            <a:pPr marL="0" indent="0">
              <a:buNone/>
            </a:pPr>
            <a:r>
              <a:rPr sz="1800" b="0" smtClean="0">
                <a:solidFill>
                  <a:schemeClr val="tx1"/>
                </a:solidFill>
              </a:rPr>
              <a:t>Lors de la semaine de présence au lycée, si un prof est absent ou en formation, l'apprenti DOIT rester au lycée</a:t>
            </a:r>
          </a:p>
          <a:p>
            <a:pPr marL="0" indent="0">
              <a:buNone/>
            </a:pPr>
            <a:r>
              <a:rPr sz="1800" b="0" smtClean="0">
                <a:solidFill>
                  <a:schemeClr val="tx1"/>
                </a:solidFill>
              </a:rPr>
              <a:t>Lorsque les apprentis sont en entreprise, ils doivent suivre le travail fait en classe et se mettre à jour: </a:t>
            </a:r>
            <a:r>
              <a:rPr sz="1800" b="0" smtClean="0">
                <a:solidFill>
                  <a:srgbClr val="FF0000"/>
                </a:solidFill>
              </a:rPr>
              <a:t>il faut être organisé et fournir un investissement personnel</a:t>
            </a:r>
            <a:r>
              <a:rPr sz="1800" b="0" smtClean="0">
                <a:solidFill>
                  <a:schemeClr val="tx1"/>
                </a:solidFill>
              </a:rPr>
              <a:t>!</a:t>
            </a:r>
          </a:p>
          <a:p>
            <a:pPr marL="0" indent="0">
              <a:buNone/>
            </a:pPr>
            <a:endParaRPr lang="fr-FR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539143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Droits et obligation de l’apprenti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740535"/>
            <a:ext cx="8742185" cy="43015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dirty="0"/>
              <a:t>Droits de l’apprenti : </a:t>
            </a:r>
          </a:p>
          <a:p>
            <a:pPr marL="0" indent="0">
              <a:buNone/>
            </a:pPr>
            <a:r>
              <a:rPr lang="fr-FR" sz="1800" dirty="0">
                <a:solidFill>
                  <a:schemeClr val="tx1"/>
                </a:solidFill>
              </a:rPr>
              <a:t>En tant qu’apprenti, je suis </a:t>
            </a:r>
            <a:r>
              <a:rPr lang="fr-FR" sz="1800" u="sng" dirty="0">
                <a:solidFill>
                  <a:schemeClr val="tx1"/>
                </a:solidFill>
              </a:rPr>
              <a:t>salarié</a:t>
            </a:r>
            <a:r>
              <a:rPr lang="fr-FR" sz="1800" dirty="0">
                <a:solidFill>
                  <a:schemeClr val="tx1"/>
                </a:solidFill>
              </a:rPr>
              <a:t> de l’entreprise qui m’a recruté</a:t>
            </a:r>
          </a:p>
          <a:p>
            <a:r>
              <a:rPr lang="fr-FR" sz="1800" dirty="0">
                <a:solidFill>
                  <a:schemeClr val="tx1"/>
                </a:solidFill>
              </a:rPr>
              <a:t>Temps de travail : 35h</a:t>
            </a:r>
          </a:p>
          <a:p>
            <a:r>
              <a:rPr lang="fr-FR" sz="1800" dirty="0">
                <a:solidFill>
                  <a:schemeClr val="tx1"/>
                </a:solidFill>
              </a:rPr>
              <a:t>Rémunération : Selon l’âge, la durée du contrat et le diplôme préparé, la rémunération varie entre 27% et </a:t>
            </a:r>
            <a:r>
              <a:rPr lang="fr-FR" sz="1800" dirty="0" smtClean="0">
                <a:solidFill>
                  <a:schemeClr val="tx1"/>
                </a:solidFill>
              </a:rPr>
              <a:t>53</a:t>
            </a:r>
            <a:r>
              <a:rPr sz="1800" smtClean="0">
                <a:solidFill>
                  <a:schemeClr val="tx1"/>
                </a:solidFill>
              </a:rPr>
              <a:t>% </a:t>
            </a:r>
            <a:r>
              <a:rPr lang="fr-FR" sz="1800" dirty="0" smtClean="0">
                <a:solidFill>
                  <a:schemeClr val="tx1"/>
                </a:solidFill>
              </a:rPr>
              <a:t>du </a:t>
            </a:r>
            <a:r>
              <a:rPr lang="fr-FR" sz="1800" dirty="0">
                <a:solidFill>
                  <a:schemeClr val="tx1"/>
                </a:solidFill>
              </a:rPr>
              <a:t>SMIC </a:t>
            </a:r>
          </a:p>
          <a:p>
            <a:r>
              <a:rPr lang="fr-FR" sz="1800" b="0" dirty="0" smtClean="0">
                <a:solidFill>
                  <a:schemeClr val="tx1"/>
                </a:solidFill>
              </a:rPr>
              <a:t>Exemple:</a:t>
            </a:r>
          </a:p>
          <a:p>
            <a:pPr lvl="1"/>
            <a:r>
              <a:rPr lang="fr-FR" sz="1400" b="0" dirty="0" smtClean="0">
                <a:solidFill>
                  <a:schemeClr val="tx1"/>
                </a:solidFill>
              </a:rPr>
              <a:t>moins </a:t>
            </a:r>
            <a:r>
              <a:rPr lang="fr-FR" sz="1400" b="0" dirty="0">
                <a:solidFill>
                  <a:schemeClr val="tx1"/>
                </a:solidFill>
              </a:rPr>
              <a:t>de 18 ans sur une </a:t>
            </a:r>
            <a:r>
              <a:rPr lang="fr-FR" sz="1400" b="0" dirty="0" smtClean="0">
                <a:solidFill>
                  <a:schemeClr val="tx1"/>
                </a:solidFill>
              </a:rPr>
              <a:t>1</a:t>
            </a:r>
            <a:r>
              <a:rPr lang="fr-FR" sz="1400" b="0" baseline="30000" dirty="0" smtClean="0">
                <a:solidFill>
                  <a:schemeClr val="tx1"/>
                </a:solidFill>
              </a:rPr>
              <a:t>ème</a:t>
            </a:r>
            <a:r>
              <a:rPr lang="fr-FR" sz="1400" b="0" dirty="0" smtClean="0">
                <a:solidFill>
                  <a:schemeClr val="tx1"/>
                </a:solidFill>
              </a:rPr>
              <a:t>  </a:t>
            </a:r>
            <a:r>
              <a:rPr lang="fr-FR" sz="1400" b="0" dirty="0">
                <a:solidFill>
                  <a:schemeClr val="tx1"/>
                </a:solidFill>
              </a:rPr>
              <a:t>année de cycle en apprentissage : </a:t>
            </a:r>
            <a:r>
              <a:rPr lang="fr-FR" sz="1400" b="0" dirty="0" smtClean="0">
                <a:solidFill>
                  <a:schemeClr val="tx1"/>
                </a:solidFill>
              </a:rPr>
              <a:t>27% </a:t>
            </a:r>
            <a:r>
              <a:rPr lang="fr-FR" sz="1400" b="0" dirty="0" smtClean="0">
                <a:solidFill>
                  <a:schemeClr val="tx1"/>
                </a:solidFill>
              </a:rPr>
              <a:t>du SMIC, salaire </a:t>
            </a:r>
            <a:r>
              <a:rPr lang="fr-FR" sz="1400" b="0" dirty="0">
                <a:solidFill>
                  <a:schemeClr val="tx1"/>
                </a:solidFill>
              </a:rPr>
              <a:t>brut </a:t>
            </a:r>
            <a:r>
              <a:rPr lang="fr-FR" sz="1400" b="0" dirty="0" smtClean="0">
                <a:solidFill>
                  <a:schemeClr val="tx1"/>
                </a:solidFill>
              </a:rPr>
              <a:t>486.49€</a:t>
            </a:r>
            <a:r>
              <a:rPr lang="fr-FR" sz="1400" b="0" dirty="0" smtClean="0">
                <a:solidFill>
                  <a:schemeClr val="tx1"/>
                </a:solidFill>
              </a:rPr>
              <a:t>;  </a:t>
            </a:r>
            <a:endParaRPr lang="fr-FR" sz="1400" b="0" dirty="0" smtClean="0">
              <a:solidFill>
                <a:schemeClr val="tx1"/>
              </a:solidFill>
            </a:endParaRPr>
          </a:p>
          <a:p>
            <a:pPr lvl="1"/>
            <a:r>
              <a:rPr lang="fr-FR" sz="1400" b="0" dirty="0" smtClean="0">
                <a:solidFill>
                  <a:schemeClr val="tx1"/>
                </a:solidFill>
              </a:rPr>
              <a:t>De 18 à 20 ans </a:t>
            </a:r>
            <a:r>
              <a:rPr sz="1400" smtClean="0">
                <a:solidFill>
                  <a:schemeClr val="tx1"/>
                </a:solidFill>
              </a:rPr>
              <a:t>sur </a:t>
            </a:r>
            <a:r>
              <a:rPr sz="1400">
                <a:solidFill>
                  <a:schemeClr val="tx1"/>
                </a:solidFill>
              </a:rPr>
              <a:t>une 1</a:t>
            </a:r>
            <a:r>
              <a:rPr sz="1400" baseline="30000">
                <a:solidFill>
                  <a:schemeClr val="tx1"/>
                </a:solidFill>
              </a:rPr>
              <a:t>ème</a:t>
            </a:r>
            <a:r>
              <a:rPr sz="1400">
                <a:solidFill>
                  <a:schemeClr val="tx1"/>
                </a:solidFill>
              </a:rPr>
              <a:t>  année de cycle en apprentissage </a:t>
            </a:r>
            <a:r>
              <a:rPr sz="1400" smtClean="0">
                <a:solidFill>
                  <a:schemeClr val="tx1"/>
                </a:solidFill>
              </a:rPr>
              <a:t>: 43</a:t>
            </a:r>
            <a:r>
              <a:rPr lang="fr-FR" sz="1400" b="0" dirty="0" smtClean="0">
                <a:solidFill>
                  <a:schemeClr val="tx1"/>
                </a:solidFill>
              </a:rPr>
              <a:t>% </a:t>
            </a:r>
            <a:r>
              <a:rPr lang="fr-FR" sz="1400" b="0" dirty="0">
                <a:solidFill>
                  <a:schemeClr val="tx1"/>
                </a:solidFill>
              </a:rPr>
              <a:t>du SMIC soit </a:t>
            </a:r>
            <a:r>
              <a:rPr lang="fr-FR" sz="1400" b="0" dirty="0" smtClean="0">
                <a:solidFill>
                  <a:schemeClr val="tx1"/>
                </a:solidFill>
              </a:rPr>
              <a:t>774.77€</a:t>
            </a:r>
            <a:endParaRPr lang="fr-FR" sz="1400" b="0" dirty="0" smtClean="0">
              <a:solidFill>
                <a:schemeClr val="tx1"/>
              </a:solidFill>
            </a:endParaRPr>
          </a:p>
          <a:p>
            <a:r>
              <a:rPr lang="fr-FR" sz="1800" dirty="0" smtClean="0">
                <a:solidFill>
                  <a:schemeClr val="tx1"/>
                </a:solidFill>
              </a:rPr>
              <a:t>Congés </a:t>
            </a:r>
            <a:r>
              <a:rPr lang="fr-FR" sz="1800" dirty="0" smtClean="0">
                <a:solidFill>
                  <a:schemeClr val="tx1"/>
                </a:solidFill>
              </a:rPr>
              <a:t>: 2,5 jours par mois soit 25 jours par an – 5 semaines. </a:t>
            </a:r>
            <a:r>
              <a:rPr sz="1800" b="0" smtClean="0">
                <a:solidFill>
                  <a:schemeClr val="tx1"/>
                </a:solidFill>
              </a:rPr>
              <a:t>C'est l'employeur qui fixe la date de vos vacances</a:t>
            </a:r>
            <a:r>
              <a:rPr lang="fr-FR" sz="1800" dirty="0" smtClean="0">
                <a:solidFill>
                  <a:schemeClr val="tx1"/>
                </a:solidFill>
              </a:rPr>
              <a:t> </a:t>
            </a:r>
          </a:p>
          <a:p>
            <a:r>
              <a:rPr lang="fr-FR" sz="1800" dirty="0" smtClean="0">
                <a:solidFill>
                  <a:schemeClr val="tx1"/>
                </a:solidFill>
              </a:rPr>
              <a:t>Protection </a:t>
            </a:r>
            <a:r>
              <a:rPr lang="fr-FR" sz="1800" dirty="0">
                <a:solidFill>
                  <a:schemeClr val="tx1"/>
                </a:solidFill>
              </a:rPr>
              <a:t>sociale : l’employeur a obligation de proposer une mutuelle </a:t>
            </a:r>
            <a:r>
              <a:rPr lang="fr-FR" sz="1800" b="0" dirty="0">
                <a:solidFill>
                  <a:schemeClr val="tx1"/>
                </a:solidFill>
              </a:rPr>
              <a:t>(je déclare le changement de situation à la CPAM)</a:t>
            </a:r>
          </a:p>
        </p:txBody>
      </p:sp>
    </p:spTree>
    <p:extLst>
      <p:ext uri="{BB962C8B-B14F-4D97-AF65-F5344CB8AC3E}">
        <p14:creationId xmlns:p14="http://schemas.microsoft.com/office/powerpoint/2010/main" xmlns="" val="369341507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Droits et obligation de l’apprenti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605" y="649316"/>
            <a:ext cx="8260373" cy="4049500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Obligations de l’apprenti :</a:t>
            </a: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Respect </a:t>
            </a:r>
            <a:r>
              <a:rPr lang="fr-FR" dirty="0">
                <a:solidFill>
                  <a:schemeClr val="tx1"/>
                </a:solidFill>
              </a:rPr>
              <a:t>du règlement intérieur. </a:t>
            </a:r>
            <a:endParaRPr lang="fr-FR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b="0" dirty="0" smtClean="0">
                <a:solidFill>
                  <a:schemeClr val="tx1"/>
                </a:solidFill>
              </a:rPr>
              <a:t>ex </a:t>
            </a:r>
            <a:r>
              <a:rPr lang="fr-FR" b="0" dirty="0">
                <a:solidFill>
                  <a:schemeClr val="tx1"/>
                </a:solidFill>
              </a:rPr>
              <a:t>: en cas d’absence l’apprenti doit prévenir </a:t>
            </a:r>
            <a:r>
              <a:rPr lang="fr-FR" b="0" dirty="0" smtClean="0">
                <a:solidFill>
                  <a:schemeClr val="tx1"/>
                </a:solidFill>
              </a:rPr>
              <a:t>l’employeur </a:t>
            </a:r>
            <a:r>
              <a:rPr lang="fr-FR" b="0" dirty="0">
                <a:solidFill>
                  <a:schemeClr val="tx1"/>
                </a:solidFill>
              </a:rPr>
              <a:t>et fournir un certificat médical dans les 48h</a:t>
            </a:r>
            <a:r>
              <a:rPr lang="fr-FR" b="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fr-FR" sz="1200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chemeClr val="tx1"/>
                </a:solidFill>
              </a:rPr>
              <a:t>Implication dans la formation : </a:t>
            </a:r>
            <a:r>
              <a:rPr lang="fr-FR" b="0" dirty="0">
                <a:solidFill>
                  <a:schemeClr val="tx1"/>
                </a:solidFill>
              </a:rPr>
              <a:t>l’apprenti est  dans l’obligation de se rendre dans son centre de formation car cela fait partie de son temps de travail</a:t>
            </a:r>
            <a:r>
              <a:rPr lang="fr-FR" b="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endParaRPr lang="fr-FR" sz="1200" b="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fr-FR" dirty="0" smtClean="0">
                <a:solidFill>
                  <a:schemeClr val="tx1"/>
                </a:solidFill>
              </a:rPr>
              <a:t>C</a:t>
            </a:r>
            <a:r>
              <a:rPr smtClean="0">
                <a:solidFill>
                  <a:schemeClr val="tx1"/>
                </a:solidFill>
              </a:rPr>
              <a:t>ompléter </a:t>
            </a:r>
            <a:r>
              <a:rPr b="0" smtClean="0">
                <a:solidFill>
                  <a:schemeClr val="tx1"/>
                </a:solidFill>
              </a:rPr>
              <a:t>le livret d'apprentissage </a:t>
            </a:r>
            <a:endParaRPr lang="fr-FR" b="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154572179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Les aides aux apprentis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929642"/>
            <a:ext cx="8260373" cy="4345781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dirty="0">
                <a:solidFill>
                  <a:schemeClr val="tx1"/>
                </a:solidFill>
              </a:rPr>
              <a:t>Aide au permis de conduire </a:t>
            </a:r>
          </a:p>
          <a:p>
            <a:r>
              <a:rPr lang="fr-FR" dirty="0">
                <a:solidFill>
                  <a:schemeClr val="tx1"/>
                </a:solidFill>
              </a:rPr>
              <a:t>Aide au premier équipement </a:t>
            </a:r>
          </a:p>
          <a:p>
            <a:r>
              <a:rPr lang="fr-FR" dirty="0">
                <a:solidFill>
                  <a:schemeClr val="tx1"/>
                </a:solidFill>
              </a:rPr>
              <a:t>Prise en charge d’une partie des frais de restauration et des nuitées si l’apprenti est interne</a:t>
            </a:r>
          </a:p>
        </p:txBody>
      </p:sp>
    </p:spTree>
    <p:extLst>
      <p:ext uri="{BB962C8B-B14F-4D97-AF65-F5344CB8AC3E}">
        <p14:creationId xmlns:p14="http://schemas.microsoft.com/office/powerpoint/2010/main" xmlns="" val="1958991200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/>
          <p:cNvSpPr txBox="1"/>
          <p:nvPr/>
        </p:nvSpPr>
        <p:spPr>
          <a:xfrm>
            <a:off x="1994262" y="1469215"/>
            <a:ext cx="185927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Rythme intense </a:t>
            </a:r>
            <a:r>
              <a:rPr lang="fr-FR" dirty="0" smtClean="0"/>
              <a:t>car </a:t>
            </a:r>
            <a:r>
              <a:rPr lang="fr-FR" dirty="0" err="1" smtClean="0"/>
              <a:t>SALARI</a:t>
            </a:r>
            <a:r>
              <a:rPr lang="fr-FR" cap="all" dirty="0" err="1" smtClean="0"/>
              <a:t>é</a:t>
            </a:r>
            <a:endParaRPr lang="fr-FR" cap="all" dirty="0"/>
          </a:p>
        </p:txBody>
      </p:sp>
      <p:sp>
        <p:nvSpPr>
          <p:cNvPr id="10" name="ZoneTexte 9"/>
          <p:cNvSpPr txBox="1"/>
          <p:nvPr/>
        </p:nvSpPr>
        <p:spPr>
          <a:xfrm>
            <a:off x="2002740" y="3751540"/>
            <a:ext cx="184232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Grande maturité et autonomie</a:t>
            </a:r>
          </a:p>
          <a:p>
            <a:endParaRPr lang="fr-FR" dirty="0"/>
          </a:p>
        </p:txBody>
      </p:sp>
      <p:sp>
        <p:nvSpPr>
          <p:cNvPr id="6" name="AutoShape 8" descr="Résultat de recherche d'images pour &quot;rythme de travail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2064165" y="2599922"/>
            <a:ext cx="1686009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Durée de Formation </a:t>
            </a:r>
            <a:r>
              <a:rPr lang="fr-FR" dirty="0" smtClean="0"/>
              <a:t>réduite (20 semaines au lycée)</a:t>
            </a:r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4197030" y="2902594"/>
            <a:ext cx="1063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FF3399"/>
                </a:solidFill>
              </a:rPr>
              <a:t>MAIS</a:t>
            </a:r>
          </a:p>
        </p:txBody>
      </p:sp>
      <p:pic>
        <p:nvPicPr>
          <p:cNvPr id="6160" name="Picture 16" descr="Résultat de recherche d'images pour &quot;rémunération&quot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01403" y="2208270"/>
            <a:ext cx="971627" cy="97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242661" y="295965"/>
            <a:ext cx="8260373" cy="321857"/>
          </a:xfrm>
        </p:spPr>
        <p:txBody>
          <a:bodyPr/>
          <a:lstStyle/>
          <a:p>
            <a:pPr algn="ctr"/>
            <a:r>
              <a:rPr lang="fr-FR" kern="0" dirty="0">
                <a:solidFill>
                  <a:srgbClr val="333399"/>
                </a:solidFill>
              </a:rPr>
              <a:t>L’alternance est un vrai choix :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921026" y="629052"/>
            <a:ext cx="1545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Les</a:t>
            </a:r>
            <a:r>
              <a:rPr lang="fr-FR" sz="3200" b="1" dirty="0"/>
              <a:t> -</a:t>
            </a:r>
          </a:p>
        </p:txBody>
      </p:sp>
      <p:sp>
        <p:nvSpPr>
          <p:cNvPr id="20" name="ZoneTexte 19"/>
          <p:cNvSpPr txBox="1"/>
          <p:nvPr/>
        </p:nvSpPr>
        <p:spPr>
          <a:xfrm>
            <a:off x="6858169" y="594902"/>
            <a:ext cx="13648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/>
              <a:t>Les +</a:t>
            </a:r>
          </a:p>
        </p:txBody>
      </p:sp>
      <p:pic>
        <p:nvPicPr>
          <p:cNvPr id="22" name="Picture 7" descr="Image associé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559" y="1243460"/>
            <a:ext cx="991486" cy="91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2" descr="Résultat de recherche d'images pour &quot;autonomie&quot;"/>
          <p:cNvSpPr>
            <a:spLocks noChangeAspect="1" noChangeArrowheads="1"/>
          </p:cNvSpPr>
          <p:nvPr/>
        </p:nvSpPr>
        <p:spPr bwMode="auto">
          <a:xfrm>
            <a:off x="1189126" y="462703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2622" y="3640202"/>
            <a:ext cx="796658" cy="83667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71044" y="3223437"/>
            <a:ext cx="969647" cy="969647"/>
          </a:xfrm>
          <a:prstGeom prst="rect">
            <a:avLst/>
          </a:prstGeom>
        </p:spPr>
      </p:pic>
      <p:sp>
        <p:nvSpPr>
          <p:cNvPr id="26" name="ZoneTexte 25"/>
          <p:cNvSpPr txBox="1"/>
          <p:nvPr/>
        </p:nvSpPr>
        <p:spPr>
          <a:xfrm>
            <a:off x="5582700" y="1658335"/>
            <a:ext cx="14495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Diplôme : Bac </a:t>
            </a:r>
            <a:r>
              <a:rPr lang="fr-FR" dirty="0" smtClean="0"/>
              <a:t>ou </a:t>
            </a:r>
            <a:r>
              <a:rPr lang="fr-FR" dirty="0" err="1" smtClean="0"/>
              <a:t>cAP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5582700" y="3419737"/>
            <a:ext cx="20420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Une réelle expérience professionnelle 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5590716" y="2599922"/>
            <a:ext cx="136480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Un Salaire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xmlns="" id="{C441B579-8851-49A7-B78B-1190B2B42945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43694" y="1426595"/>
            <a:ext cx="1054699" cy="701101"/>
          </a:xfrm>
          <a:prstGeom prst="rect">
            <a:avLst/>
          </a:prstGeom>
        </p:spPr>
      </p:pic>
      <p:pic>
        <p:nvPicPr>
          <p:cNvPr id="21" name="Espace réservé du contenu 4">
            <a:extLst>
              <a:ext uri="{FF2B5EF4-FFF2-40B4-BE49-F238E27FC236}">
                <a16:creationId xmlns:a16="http://schemas.microsoft.com/office/drawing/2014/main" xmlns="" id="{C4A2A041-88ED-4E57-91A4-6D86C90AA53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309" y="2258446"/>
            <a:ext cx="1231598" cy="12315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96414117"/>
      </p:ext>
    </p:extLst>
  </p:cSld>
  <p:clrMapOvr>
    <a:masterClrMapping/>
  </p:clrMapOvr>
  <p:transition spd="med" advClick="0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04B5B8D2-0AFC-4463-ACA6-362A4099D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Mes démarches pour trouver une entreprise  …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CA4B35B8-5FCF-4F4B-A4E9-0FA4BC188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4977" y="929642"/>
            <a:ext cx="8260373" cy="4345781"/>
          </a:xfrm>
        </p:spPr>
        <p:txBody>
          <a:bodyPr/>
          <a:lstStyle/>
          <a:p>
            <a:pPr lvl="0"/>
            <a:r>
              <a:rPr lang="fr-FR" sz="1800" dirty="0"/>
              <a:t>Proposer cette modalité d’alternance à une entreprise dans laquelle j’ai effectué un stage qui s’est bien passé</a:t>
            </a:r>
          </a:p>
          <a:p>
            <a:pPr lvl="0"/>
            <a:r>
              <a:rPr lang="fr-FR" sz="1800" dirty="0"/>
              <a:t>Faire fonctionner son réseau / relationnel : </a:t>
            </a:r>
            <a:r>
              <a:rPr lang="fr-FR" sz="1800" b="0" dirty="0">
                <a:solidFill>
                  <a:prstClr val="black"/>
                </a:solidFill>
              </a:rPr>
              <a:t>parents, amis, familles, …</a:t>
            </a:r>
            <a:endParaRPr lang="fr-FR" sz="1800" dirty="0"/>
          </a:p>
          <a:p>
            <a:r>
              <a:rPr lang="fr-FR" sz="1800" dirty="0"/>
              <a:t>Prospecter en Direct : </a:t>
            </a:r>
            <a:r>
              <a:rPr lang="fr-FR" sz="1800" b="0" dirty="0">
                <a:solidFill>
                  <a:schemeClr val="tx1"/>
                </a:solidFill>
              </a:rPr>
              <a:t>je me présente spontanément dans les entreprises avec mon cv et une lettre de motivation</a:t>
            </a:r>
          </a:p>
          <a:p>
            <a:r>
              <a:rPr lang="fr-FR" sz="1800" dirty="0"/>
              <a:t>Répondre à une annonce/offre d’emploi et déposer son cv en ligne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r>
              <a:rPr lang="fr-FR" sz="1800" dirty="0"/>
              <a:t>Activer sa présence sur les réseaux sociaux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xmlns="" id="{DCD2EE66-7FB0-40C6-9160-4E156433F60A}"/>
              </a:ext>
            </a:extLst>
          </p:cNvPr>
          <p:cNvGrpSpPr/>
          <p:nvPr/>
        </p:nvGrpSpPr>
        <p:grpSpPr>
          <a:xfrm>
            <a:off x="307474" y="2851919"/>
            <a:ext cx="8307328" cy="671975"/>
            <a:chOff x="552575" y="1994260"/>
            <a:chExt cx="8307328" cy="671975"/>
          </a:xfrm>
        </p:grpSpPr>
        <p:pic>
          <p:nvPicPr>
            <p:cNvPr id="1026" name="Image 3" descr="Accès à l'accueil - Pôle emploi">
              <a:extLst>
                <a:ext uri="{FF2B5EF4-FFF2-40B4-BE49-F238E27FC236}">
                  <a16:creationId xmlns:a16="http://schemas.microsoft.com/office/drawing/2014/main" xmlns="" id="{0FD8B00B-6401-41E5-8BE0-4A0B24C85E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575" y="1994260"/>
              <a:ext cx="794745" cy="577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Image 1" descr="Afficher l'image d'origine">
              <a:extLst>
                <a:ext uri="{FF2B5EF4-FFF2-40B4-BE49-F238E27FC236}">
                  <a16:creationId xmlns:a16="http://schemas.microsoft.com/office/drawing/2014/main" xmlns="" id="{473C7074-4885-46EA-BAB3-B4CF20C432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4741" y="2047875"/>
              <a:ext cx="1184211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xmlns="" id="{A677E72D-61AE-4514-9FB5-C2B9511EA5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43793" y="2009010"/>
              <a:ext cx="1352770" cy="657225"/>
            </a:xfrm>
            <a:prstGeom prst="rect">
              <a:avLst/>
            </a:prstGeom>
          </p:spPr>
        </p:pic>
        <p:pic>
          <p:nvPicPr>
            <p:cNvPr id="6" name="Image 5">
              <a:extLst>
                <a:ext uri="{FF2B5EF4-FFF2-40B4-BE49-F238E27FC236}">
                  <a16:creationId xmlns:a16="http://schemas.microsoft.com/office/drawing/2014/main" xmlns="" id="{E93745D2-19DA-48F1-B0BF-76FD0FE93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459690" y="2125174"/>
              <a:ext cx="1265530" cy="407711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xmlns="" id="{1AE80687-0BB3-4F3D-A646-072262443F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7594373" y="2100428"/>
              <a:ext cx="1265530" cy="474387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xmlns="" id="{B7D73101-42A4-43AC-9C9E-0CC9403143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/>
          </p:blipFill>
          <p:spPr>
            <a:xfrm>
              <a:off x="5848415" y="2125232"/>
              <a:ext cx="1401404" cy="350813"/>
            </a:xfrm>
            <a:prstGeom prst="rect">
              <a:avLst/>
            </a:prstGeom>
          </p:spPr>
        </p:pic>
      </p:grpSp>
      <p:pic>
        <p:nvPicPr>
          <p:cNvPr id="12" name="Image 11">
            <a:extLst>
              <a:ext uri="{FF2B5EF4-FFF2-40B4-BE49-F238E27FC236}">
                <a16:creationId xmlns:a16="http://schemas.microsoft.com/office/drawing/2014/main" xmlns="" id="{02EE4697-BDB5-4E6E-9150-448E479C057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63"/>
          <a:stretch/>
        </p:blipFill>
        <p:spPr>
          <a:xfrm>
            <a:off x="5541729" y="3599425"/>
            <a:ext cx="1301341" cy="1014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28088884"/>
      </p:ext>
    </p:extLst>
  </p:cSld>
  <p:clrMapOvr>
    <a:masterClrMapping/>
  </p:clrMapOvr>
  <p:transition spd="slow" advClick="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4177</TotalTime>
  <Words>900</Words>
  <Application>Microsoft Office PowerPoint</Application>
  <PresentationFormat>Affichage à l'écran (16:9)</PresentationFormat>
  <Paragraphs>123</Paragraphs>
  <Slides>14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5" baseType="lpstr">
      <vt:lpstr>Thème Office</vt:lpstr>
      <vt:lpstr>Diapositive 1</vt:lpstr>
      <vt:lpstr>L’apprentissage c’est quoi?</vt:lpstr>
      <vt:lpstr>L’apprentissage c’est quoi?</vt:lpstr>
      <vt:lpstr>L’apprentissage c’est quoi?</vt:lpstr>
      <vt:lpstr>Droits et obligation de l’apprenti</vt:lpstr>
      <vt:lpstr>Droits et obligation de l’apprenti</vt:lpstr>
      <vt:lpstr>Les aides aux apprentis</vt:lpstr>
      <vt:lpstr>L’alternance est un vrai choix :</vt:lpstr>
      <vt:lpstr>Mes démarches pour trouver une entreprise  …</vt:lpstr>
      <vt:lpstr>Cv et Lettre de Motivation</vt:lpstr>
      <vt:lpstr>Structurer votre CV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stephane LOMBARD</dc:creator>
  <cp:lastModifiedBy>cdtx</cp:lastModifiedBy>
  <cp:revision>355</cp:revision>
  <cp:lastPrinted>2018-04-26T12:58:36Z</cp:lastPrinted>
  <dcterms:created xsi:type="dcterms:W3CDTF">2015-11-02T08:49:36Z</dcterms:created>
  <dcterms:modified xsi:type="dcterms:W3CDTF">2025-04-08T07:05:50Z</dcterms:modified>
</cp:coreProperties>
</file>